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1" r:id="rId4"/>
    <p:sldId id="258" r:id="rId5"/>
    <p:sldId id="260" r:id="rId6"/>
    <p:sldId id="259" r:id="rId7"/>
    <p:sldId id="257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2" d="100"/>
          <a:sy n="72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8586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320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3203D"/>
          </a:solidFill>
          <a:ln/>
        </p:spPr>
      </p:sp>
      <p:sp>
        <p:nvSpPr>
          <p:cNvPr id="3" name="Shape 1"/>
          <p:cNvSpPr/>
          <p:nvPr/>
        </p:nvSpPr>
        <p:spPr>
          <a:xfrm>
            <a:off x="8804744" y="-2011680"/>
            <a:ext cx="5943600" cy="5943600"/>
          </a:xfrm>
          <a:prstGeom prst="ellipse">
            <a:avLst/>
          </a:prstGeom>
          <a:solidFill>
            <a:srgbClr val="1C2E52"/>
          </a:solidFill>
          <a:ln/>
        </p:spPr>
      </p:sp>
      <p:sp>
        <p:nvSpPr>
          <p:cNvPr id="4" name="Shape 2"/>
          <p:cNvSpPr/>
          <p:nvPr/>
        </p:nvSpPr>
        <p:spPr>
          <a:xfrm>
            <a:off x="10607040" y="2926080"/>
            <a:ext cx="3657600" cy="3657600"/>
          </a:xfrm>
          <a:prstGeom prst="ellipse">
            <a:avLst/>
          </a:prstGeom>
          <a:solidFill>
            <a:srgbClr val="1C2E52"/>
          </a:solidFill>
          <a:ln/>
        </p:spPr>
      </p:sp>
      <p:sp>
        <p:nvSpPr>
          <p:cNvPr id="5" name="Shape 3"/>
          <p:cNvSpPr/>
          <p:nvPr/>
        </p:nvSpPr>
        <p:spPr>
          <a:xfrm>
            <a:off x="822960" y="685800"/>
            <a:ext cx="960120" cy="960120"/>
          </a:xfrm>
          <a:prstGeom prst="ellipse">
            <a:avLst/>
          </a:prstGeom>
          <a:solidFill>
            <a:srgbClr val="1C2E52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591" y="935431"/>
            <a:ext cx="460858" cy="46085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22960" y="19659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20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TALENT GROUP  ·  </a:t>
            </a:r>
            <a:r>
              <a:rPr lang="en-US" sz="1400" b="1" kern="0" spc="200" dirty="0" smtClean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JURIDICARE  .  EN PARTENARIAT AVEC UN AGENT LICENCIE FFF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77240" y="23317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Nos Six Services</a:t>
            </a:r>
            <a:endParaRPr lang="en-US" sz="5400" dirty="0"/>
          </a:p>
        </p:txBody>
      </p:sp>
      <p:sp>
        <p:nvSpPr>
          <p:cNvPr id="9" name="Text 6"/>
          <p:cNvSpPr/>
          <p:nvPr/>
        </p:nvSpPr>
        <p:spPr>
          <a:xfrm>
            <a:off x="822960" y="3429000"/>
            <a:ext cx="9601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600" i="1" dirty="0">
                <a:solidFill>
                  <a:srgbClr val="C9D2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la détection sur le terrain jusqu'à l'intégration dans le club recruteur —</a:t>
            </a:r>
            <a:endParaRPr lang="en-US" sz="160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600" i="1" dirty="0">
                <a:solidFill>
                  <a:srgbClr val="C9D2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l'intégralité du parcours d'un talent africain, dans le respect des règlements applicables.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822960" y="4526280"/>
            <a:ext cx="3108960" cy="1143000"/>
          </a:xfrm>
          <a:prstGeom prst="roundRect">
            <a:avLst>
              <a:gd name="adj" fmla="val 6400"/>
            </a:avLst>
          </a:prstGeom>
          <a:solidFill>
            <a:srgbClr val="1C2E52"/>
          </a:solidFill>
          <a:ln/>
        </p:spPr>
      </p:sp>
      <p:sp>
        <p:nvSpPr>
          <p:cNvPr id="11" name="Text 8"/>
          <p:cNvSpPr/>
          <p:nvPr/>
        </p:nvSpPr>
        <p:spPr>
          <a:xfrm>
            <a:off x="822960" y="4617720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960120" y="519379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africains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4251960" y="4526280"/>
            <a:ext cx="3108960" cy="1143000"/>
          </a:xfrm>
          <a:prstGeom prst="roundRect">
            <a:avLst>
              <a:gd name="adj" fmla="val 6400"/>
            </a:avLst>
          </a:prstGeom>
          <a:solidFill>
            <a:srgbClr val="1C2E52"/>
          </a:solidFill>
          <a:ln/>
        </p:spPr>
      </p:sp>
      <p:sp>
        <p:nvSpPr>
          <p:cNvPr id="14" name="Text 11"/>
          <p:cNvSpPr/>
          <p:nvPr/>
        </p:nvSpPr>
        <p:spPr>
          <a:xfrm>
            <a:off x="4251960" y="4617720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50+</a:t>
            </a:r>
            <a:endParaRPr lang="en-US" sz="3000" dirty="0"/>
          </a:p>
        </p:txBody>
      </p:sp>
      <p:sp>
        <p:nvSpPr>
          <p:cNvPr id="15" name="Text 12"/>
          <p:cNvSpPr/>
          <p:nvPr/>
        </p:nvSpPr>
        <p:spPr>
          <a:xfrm>
            <a:off x="4389120" y="519379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Centres de formation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7680960" y="4526280"/>
            <a:ext cx="3108960" cy="1143000"/>
          </a:xfrm>
          <a:prstGeom prst="roundRect">
            <a:avLst>
              <a:gd name="adj" fmla="val 6400"/>
            </a:avLst>
          </a:prstGeom>
          <a:solidFill>
            <a:srgbClr val="1C2E52"/>
          </a:solidFill>
          <a:ln/>
        </p:spPr>
      </p:sp>
      <p:sp>
        <p:nvSpPr>
          <p:cNvPr id="17" name="Text 14"/>
          <p:cNvSpPr/>
          <p:nvPr/>
        </p:nvSpPr>
        <p:spPr>
          <a:xfrm>
            <a:off x="7680960" y="4617720"/>
            <a:ext cx="3108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3000" dirty="0"/>
          </a:p>
        </p:txBody>
      </p:sp>
      <p:sp>
        <p:nvSpPr>
          <p:cNvPr id="18" name="Text 15"/>
          <p:cNvSpPr/>
          <p:nvPr/>
        </p:nvSpPr>
        <p:spPr>
          <a:xfrm>
            <a:off x="7818120" y="519379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Services spécialisés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822960" y="63093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F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atg-football.com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822960" cy="822960"/>
          </a:xfrm>
          <a:prstGeom prst="ellipse">
            <a:avLst/>
          </a:prstGeom>
          <a:solidFill>
            <a:srgbClr val="13203D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610" y="716890"/>
            <a:ext cx="395021" cy="39502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CLUBS PARTENAIRES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600200" y="777240"/>
            <a:ext cx="9966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621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Partenariat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548640" y="1481328"/>
            <a:ext cx="110916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accès structuré et durable à notre réseau de centres de formation africains — deux formules selon votre stratégie.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548640" y="2286000"/>
            <a:ext cx="5394960" cy="3703320"/>
          </a:xfrm>
          <a:prstGeom prst="roundRect">
            <a:avLst>
              <a:gd name="adj" fmla="val 2469"/>
            </a:avLst>
          </a:prstGeom>
          <a:solidFill>
            <a:srgbClr val="13203D"/>
          </a:solidFill>
          <a:ln/>
        </p:spPr>
      </p:sp>
      <p:sp>
        <p:nvSpPr>
          <p:cNvPr id="8" name="Text 5"/>
          <p:cNvSpPr/>
          <p:nvPr/>
        </p:nvSpPr>
        <p:spPr>
          <a:xfrm>
            <a:off x="822960" y="246888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Formule Plateforme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822960" y="285292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7 500 €/mois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822960" y="3291840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C9D2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80 000 €/an en 2 versements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822960" y="3703320"/>
            <a:ext cx="484632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spcAft>
                <a:spcPts val="800"/>
              </a:spcAft>
              <a:buSzPct val="100000"/>
              <a:buChar char="✦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Accès prioritaire à 50+ centres dans 10 pays, pour 2 académies ciblées</a:t>
            </a:r>
            <a:endParaRPr lang="en-US" sz="1150" dirty="0"/>
          </a:p>
          <a:p>
            <a:pPr marL="203200" indent="-203200">
              <a:spcAft>
                <a:spcPts val="800"/>
              </a:spcAft>
              <a:buSzPct val="100000"/>
              <a:buChar char="✦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mini-tournoi privé par an (recruteur invité : vol + hôtel 4★)</a:t>
            </a:r>
            <a:endParaRPr lang="en-US" sz="1150" dirty="0"/>
          </a:p>
          <a:p>
            <a:pPr marL="203200" indent="-203200">
              <a:spcAft>
                <a:spcPts val="800"/>
              </a:spcAft>
              <a:buSzPct val="100000"/>
              <a:buChar char="✦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missions de scouting prises en charge chaque année</a:t>
            </a:r>
            <a:endParaRPr lang="en-US" sz="1150" dirty="0"/>
          </a:p>
          <a:p>
            <a:pPr marL="203200" indent="-203200">
              <a:spcAft>
                <a:spcPts val="800"/>
              </a:spcAft>
              <a:buSzPct val="100000"/>
              <a:buChar char="✦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prioritaire sur les </a:t>
            </a:r>
            <a:r>
              <a:rPr lang="en-US" sz="115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profils</a:t>
            </a: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dirty="0" err="1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suivis</a:t>
            </a:r>
            <a:endParaRPr lang="en-US" sz="1150" dirty="0">
              <a:solidFill>
                <a:schemeClr val="bg1"/>
              </a:solidFill>
            </a:endParaRPr>
          </a:p>
          <a:p>
            <a:pPr marL="203200" indent="-203200">
              <a:spcAft>
                <a:spcPts val="800"/>
              </a:spcAft>
              <a:buSzPct val="100000"/>
              <a:buFontTx/>
              <a:buChar char="✦"/>
            </a:pPr>
            <a:r>
              <a:rPr lang="en-US" sz="115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Scolarité</a:t>
            </a:r>
            <a:r>
              <a:rPr lang="en-US" sz="11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15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équipements</a:t>
            </a:r>
            <a:r>
              <a:rPr lang="en-US" sz="11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et assurance </a:t>
            </a:r>
            <a:r>
              <a:rPr lang="en-US" sz="115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médicale</a:t>
            </a:r>
            <a:r>
              <a:rPr lang="en-US" sz="115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pour </a:t>
            </a:r>
            <a:r>
              <a:rPr lang="en-US" sz="1150" dirty="0" smtClean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</a:t>
            </a:r>
            <a:r>
              <a:rPr lang="en-US" sz="1150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jeunes</a:t>
            </a:r>
            <a:endParaRPr lang="en-US" sz="1150" dirty="0">
              <a:solidFill>
                <a:schemeClr val="bg1"/>
              </a:solidFill>
            </a:endParaRPr>
          </a:p>
          <a:p>
            <a:pPr marL="203200" indent="-203200">
              <a:spcAft>
                <a:spcPts val="800"/>
              </a:spcAft>
              <a:buSzPct val="100000"/>
              <a:buChar char="✦"/>
            </a:pPr>
            <a:r>
              <a:rPr lang="en-US" sz="1150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Naming </a:t>
            </a: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 les maillots de 100 jeunes accompagnés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6217920" y="2286000"/>
            <a:ext cx="5394960" cy="3703320"/>
          </a:xfrm>
          <a:prstGeom prst="roundRect">
            <a:avLst>
              <a:gd name="adj" fmla="val 2469"/>
            </a:avLst>
          </a:prstGeom>
          <a:solidFill>
            <a:srgbClr val="EEF1F8"/>
          </a:solidFill>
          <a:ln/>
        </p:spPr>
      </p:sp>
      <p:sp>
        <p:nvSpPr>
          <p:cNvPr id="13" name="Text 10"/>
          <p:cNvSpPr/>
          <p:nvPr/>
        </p:nvSpPr>
        <p:spPr>
          <a:xfrm>
            <a:off x="6492240" y="246888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Formule Ciblée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6492240" y="2852928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5 500 €/mois</a:t>
            </a:r>
            <a:endParaRPr lang="en-US" sz="2400" dirty="0"/>
          </a:p>
        </p:txBody>
      </p:sp>
      <p:sp>
        <p:nvSpPr>
          <p:cNvPr id="15" name="Text 12"/>
          <p:cNvSpPr/>
          <p:nvPr/>
        </p:nvSpPr>
        <p:spPr>
          <a:xfrm>
            <a:off x="6492240" y="3291840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52 000 €/an hors frais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6492240" y="3703320"/>
            <a:ext cx="4846320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1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Partenariat exclusif avec une académie dans le pays de votre choix</a:t>
            </a:r>
            <a:endParaRPr lang="en-US" sz="115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1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devenez son interlocuteur privilégié</a:t>
            </a:r>
            <a:endParaRPr lang="en-US" sz="115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1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mensuel et vidéos trimestrielles</a:t>
            </a:r>
            <a:endParaRPr lang="en-US" sz="115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1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Scolarité, équipements et assurance médicale pour 50 jeunes</a:t>
            </a:r>
            <a:endParaRPr lang="en-US" sz="115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1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prioritaire à la majorité des joueurs suivis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45720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TALENT GROUP  ·  JURIDICARE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8988552" y="64739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6 — Partenariat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822960" cy="822960"/>
          </a:xfrm>
          <a:prstGeom prst="ellipse">
            <a:avLst/>
          </a:prstGeom>
          <a:solidFill>
            <a:srgbClr val="13203D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610" y="716890"/>
            <a:ext cx="395021" cy="39502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PLATEFORME DIGITALE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600200" y="777240"/>
            <a:ext cx="9966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621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Africa Elite Scout Platform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548640" y="1481328"/>
            <a:ext cx="110916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Profils de talents 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prêt à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être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transférés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ligne, avec un modèle </a:t>
            </a:r>
            <a:r>
              <a:rPr lang="en-US" sz="1450" i="1" dirty="0" err="1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progressif</a:t>
            </a: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des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transferts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qui </a:t>
            </a: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 le risque financier du recrutement.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548640" y="2286000"/>
            <a:ext cx="5394960" cy="3063240"/>
          </a:xfrm>
          <a:prstGeom prst="roundRect">
            <a:avLst>
              <a:gd name="adj" fmla="val 2985"/>
            </a:avLst>
          </a:prstGeom>
          <a:solidFill>
            <a:srgbClr val="EEF1F8"/>
          </a:solidFill>
          <a:ln/>
        </p:spPr>
      </p:sp>
      <p:sp>
        <p:nvSpPr>
          <p:cNvPr id="8" name="Text 5"/>
          <p:cNvSpPr/>
          <p:nvPr/>
        </p:nvSpPr>
        <p:spPr>
          <a:xfrm>
            <a:off x="822960" y="2468880"/>
            <a:ext cx="4846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Joueur amateur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822960" y="2971800"/>
            <a:ext cx="4846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2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Essai encadré, court et non rémunéré</a:t>
            </a:r>
            <a:endParaRPr lang="en-US" sz="12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2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concluant : transfert direct</a:t>
            </a:r>
            <a:endParaRPr lang="en-US" sz="12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200" dirty="0" err="1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Indemnité</a:t>
            </a:r>
            <a:r>
              <a:rPr lang="en-US" sz="12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</a:t>
            </a:r>
            <a:r>
              <a:rPr lang="en-US" sz="12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exigible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alors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indemnité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fixe </a:t>
            </a:r>
            <a:r>
              <a:rPr lang="en-US" sz="12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négociée dès la signature, versée en différé (6 à 12 </a:t>
            </a:r>
            <a:r>
              <a:rPr lang="en-US" sz="12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mois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après le </a:t>
            </a:r>
            <a:r>
              <a:rPr lang="en-US" sz="12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transfert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2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2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Possibilité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d’indemnité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complémentaire</a:t>
            </a:r>
            <a:r>
              <a:rPr lang="en-US" sz="12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le joueur confirme ses performances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217920" y="2286000"/>
            <a:ext cx="5394960" cy="3063240"/>
          </a:xfrm>
          <a:prstGeom prst="roundRect">
            <a:avLst>
              <a:gd name="adj" fmla="val 2985"/>
            </a:avLst>
          </a:prstGeom>
          <a:solidFill>
            <a:srgbClr val="13203D"/>
          </a:solidFill>
          <a:ln/>
        </p:spPr>
      </p:sp>
      <p:sp>
        <p:nvSpPr>
          <p:cNvPr id="11" name="Text 8"/>
          <p:cNvSpPr/>
          <p:nvPr/>
        </p:nvSpPr>
        <p:spPr>
          <a:xfrm>
            <a:off x="6492240" y="2468880"/>
            <a:ext cx="4846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Joueur déjà professionnel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6492240" y="2971800"/>
            <a:ext cx="4846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d'essai nécessaire : le prêt sert lui-même de test</a:t>
            </a:r>
            <a:endParaRPr lang="en-US" sz="12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prêt directe de 6 à 12 mois (un an maximum)</a:t>
            </a:r>
            <a:endParaRPr lang="en-US" sz="12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 d'achat non obligatoire, fixée à l'avance</a:t>
            </a:r>
            <a:endParaRPr lang="en-US" sz="12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levée : transfert définitif, indemnité alors négociée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548640" y="5532120"/>
            <a:ext cx="11064240" cy="685800"/>
          </a:xfrm>
          <a:prstGeom prst="roundRect">
            <a:avLst>
              <a:gd name="adj" fmla="val 10667"/>
            </a:avLst>
          </a:prstGeom>
          <a:solidFill>
            <a:srgbClr val="E7D18C"/>
          </a:solidFill>
          <a:ln/>
        </p:spPr>
      </p:sp>
      <p:sp>
        <p:nvSpPr>
          <p:cNvPr id="14" name="Text 11"/>
          <p:cNvSpPr/>
          <p:nvPr/>
        </p:nvSpPr>
        <p:spPr>
          <a:xfrm>
            <a:off x="822960" y="5532120"/>
            <a:ext cx="10515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4 000 €</a:t>
            </a:r>
            <a:r>
              <a:rPr lang="en-US" sz="11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essai encadré (visa, transport, hébergement)     </a:t>
            </a:r>
            <a:r>
              <a:rPr lang="en-US" sz="15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5 000 €</a:t>
            </a:r>
            <a:r>
              <a:rPr lang="en-US" sz="11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frais de prestation technique ATG, si concluant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45720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TALENT GROUP  ·  JURIDICARE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8988552" y="64739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6 — Recrutement digital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822960" cy="822960"/>
          </a:xfrm>
          <a:prstGeom prst="ellipse">
            <a:avLst/>
          </a:prstGeom>
          <a:solidFill>
            <a:srgbClr val="13203D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610" y="716890"/>
            <a:ext cx="395021" cy="39502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CLUBS RECRUTEURS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600200" y="777240"/>
            <a:ext cx="9966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621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Africa Elite Pathway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548640" y="1481328"/>
            <a:ext cx="110916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Suivi 360° d'un jeune talent jusqu'à sa majorité — 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majorité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le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joueur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suivi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aura conserve tout son talent et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aptitudes.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548640" y="2148840"/>
            <a:ext cx="2834640" cy="566928"/>
          </a:xfrm>
          <a:prstGeom prst="roundRect">
            <a:avLst>
              <a:gd name="adj" fmla="val 12903"/>
            </a:avLst>
          </a:prstGeom>
          <a:solidFill>
            <a:srgbClr val="EEF1F8"/>
          </a:solidFill>
          <a:ln/>
        </p:spPr>
      </p:sp>
      <p:sp>
        <p:nvSpPr>
          <p:cNvPr id="8" name="Text 5"/>
          <p:cNvSpPr/>
          <p:nvPr/>
        </p:nvSpPr>
        <p:spPr>
          <a:xfrm>
            <a:off x="548640" y="2148840"/>
            <a:ext cx="2834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Sportif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3566160" y="2148840"/>
            <a:ext cx="2834640" cy="566928"/>
          </a:xfrm>
          <a:prstGeom prst="roundRect">
            <a:avLst>
              <a:gd name="adj" fmla="val 12903"/>
            </a:avLst>
          </a:prstGeom>
          <a:solidFill>
            <a:srgbClr val="EEF1F8"/>
          </a:solidFill>
          <a:ln/>
        </p:spPr>
      </p:sp>
      <p:sp>
        <p:nvSpPr>
          <p:cNvPr id="10" name="Text 7"/>
          <p:cNvSpPr/>
          <p:nvPr/>
        </p:nvSpPr>
        <p:spPr>
          <a:xfrm>
            <a:off x="3566160" y="2148840"/>
            <a:ext cx="2834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Médical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548640" y="2852928"/>
            <a:ext cx="2834640" cy="566928"/>
          </a:xfrm>
          <a:prstGeom prst="roundRect">
            <a:avLst>
              <a:gd name="adj" fmla="val 12903"/>
            </a:avLst>
          </a:prstGeom>
          <a:solidFill>
            <a:srgbClr val="EEF1F8"/>
          </a:solidFill>
          <a:ln/>
        </p:spPr>
      </p:sp>
      <p:sp>
        <p:nvSpPr>
          <p:cNvPr id="12" name="Text 9"/>
          <p:cNvSpPr/>
          <p:nvPr/>
        </p:nvSpPr>
        <p:spPr>
          <a:xfrm>
            <a:off x="548640" y="2852928"/>
            <a:ext cx="2834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Nutrition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3566160" y="2852928"/>
            <a:ext cx="2834640" cy="566928"/>
          </a:xfrm>
          <a:prstGeom prst="roundRect">
            <a:avLst>
              <a:gd name="adj" fmla="val 12903"/>
            </a:avLst>
          </a:prstGeom>
          <a:solidFill>
            <a:srgbClr val="EEF1F8"/>
          </a:solidFill>
          <a:ln/>
        </p:spPr>
      </p:sp>
      <p:sp>
        <p:nvSpPr>
          <p:cNvPr id="14" name="Text 11"/>
          <p:cNvSpPr/>
          <p:nvPr/>
        </p:nvSpPr>
        <p:spPr>
          <a:xfrm>
            <a:off x="3566160" y="2852928"/>
            <a:ext cx="2834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Hébergement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548640" y="3557016"/>
            <a:ext cx="2834640" cy="566928"/>
          </a:xfrm>
          <a:prstGeom prst="roundRect">
            <a:avLst>
              <a:gd name="adj" fmla="val 12903"/>
            </a:avLst>
          </a:prstGeom>
          <a:solidFill>
            <a:srgbClr val="EEF1F8"/>
          </a:solidFill>
          <a:ln/>
        </p:spPr>
      </p:sp>
      <p:sp>
        <p:nvSpPr>
          <p:cNvPr id="16" name="Text 13"/>
          <p:cNvSpPr/>
          <p:nvPr/>
        </p:nvSpPr>
        <p:spPr>
          <a:xfrm>
            <a:off x="548640" y="3557016"/>
            <a:ext cx="2834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Scolarité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3566160" y="3557016"/>
            <a:ext cx="2834640" cy="566928"/>
          </a:xfrm>
          <a:prstGeom prst="roundRect">
            <a:avLst>
              <a:gd name="adj" fmla="val 12903"/>
            </a:avLst>
          </a:prstGeom>
          <a:solidFill>
            <a:srgbClr val="EEF1F8"/>
          </a:solidFill>
          <a:ln/>
        </p:spPr>
      </p:sp>
      <p:sp>
        <p:nvSpPr>
          <p:cNvPr id="18" name="Text 15"/>
          <p:cNvSpPr/>
          <p:nvPr/>
        </p:nvSpPr>
        <p:spPr>
          <a:xfrm>
            <a:off x="3566160" y="3557016"/>
            <a:ext cx="2834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Psychologique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548640" y="4261104"/>
            <a:ext cx="2834640" cy="566928"/>
          </a:xfrm>
          <a:prstGeom prst="roundRect">
            <a:avLst>
              <a:gd name="adj" fmla="val 12903"/>
            </a:avLst>
          </a:prstGeom>
          <a:solidFill>
            <a:srgbClr val="EEF1F8"/>
          </a:solidFill>
          <a:ln/>
        </p:spPr>
      </p:sp>
      <p:sp>
        <p:nvSpPr>
          <p:cNvPr id="20" name="Text 17"/>
          <p:cNvSpPr/>
          <p:nvPr/>
        </p:nvSpPr>
        <p:spPr>
          <a:xfrm>
            <a:off x="548640" y="4261104"/>
            <a:ext cx="2834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Administratif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3566160" y="4261104"/>
            <a:ext cx="2834640" cy="566928"/>
          </a:xfrm>
          <a:prstGeom prst="roundRect">
            <a:avLst>
              <a:gd name="adj" fmla="val 12903"/>
            </a:avLst>
          </a:prstGeom>
          <a:solidFill>
            <a:srgbClr val="EEF1F8"/>
          </a:solidFill>
          <a:ln/>
        </p:spPr>
      </p:sp>
      <p:sp>
        <p:nvSpPr>
          <p:cNvPr id="22" name="Text 19"/>
          <p:cNvSpPr/>
          <p:nvPr/>
        </p:nvSpPr>
        <p:spPr>
          <a:xfrm>
            <a:off x="3566160" y="4261104"/>
            <a:ext cx="2834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548640" y="5010912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axes de suivi, coordonnés par un référent local dédié dans le pays du joueur.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6675120" y="2148840"/>
            <a:ext cx="4983480" cy="1828800"/>
          </a:xfrm>
          <a:prstGeom prst="roundRect">
            <a:avLst>
              <a:gd name="adj" fmla="val 5000"/>
            </a:avLst>
          </a:prstGeom>
          <a:solidFill>
            <a:srgbClr val="13203D"/>
          </a:solidFill>
          <a:ln/>
        </p:spPr>
      </p:sp>
      <p:sp>
        <p:nvSpPr>
          <p:cNvPr id="25" name="Text 22"/>
          <p:cNvSpPr/>
          <p:nvPr/>
        </p:nvSpPr>
        <p:spPr>
          <a:xfrm>
            <a:off x="6949440" y="2286000"/>
            <a:ext cx="4434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≈ 1 </a:t>
            </a:r>
            <a:r>
              <a:rPr lang="en-US" sz="3000" b="1" dirty="0" smtClean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200 </a:t>
            </a:r>
            <a:r>
              <a:rPr lang="en-US" sz="3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€</a:t>
            </a:r>
            <a:endParaRPr lang="en-US" sz="3000" dirty="0"/>
          </a:p>
        </p:txBody>
      </p:sp>
      <p:sp>
        <p:nvSpPr>
          <p:cNvPr id="26" name="Text 23"/>
          <p:cNvSpPr/>
          <p:nvPr/>
        </p:nvSpPr>
        <p:spPr>
          <a:xfrm>
            <a:off x="6949440" y="2880360"/>
            <a:ext cx="44348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mois et par joueur — coordinateur local, rapport bimensuel avec vidéos, dossier prêt à la majorité</a:t>
            </a:r>
            <a:endParaRPr lang="en-US" sz="1150" dirty="0"/>
          </a:p>
        </p:txBody>
      </p:sp>
      <p:sp>
        <p:nvSpPr>
          <p:cNvPr id="27" name="Shape 24"/>
          <p:cNvSpPr/>
          <p:nvPr/>
        </p:nvSpPr>
        <p:spPr>
          <a:xfrm>
            <a:off x="6675120" y="4160520"/>
            <a:ext cx="4983480" cy="1874520"/>
          </a:xfrm>
          <a:prstGeom prst="roundRect">
            <a:avLst>
              <a:gd name="adj" fmla="val 4878"/>
            </a:avLst>
          </a:prstGeom>
          <a:solidFill>
            <a:srgbClr val="EEF1F8"/>
          </a:solidFill>
          <a:ln/>
        </p:spPr>
      </p:sp>
      <p:sp>
        <p:nvSpPr>
          <p:cNvPr id="28" name="Shape 25"/>
          <p:cNvSpPr/>
          <p:nvPr/>
        </p:nvSpPr>
        <p:spPr>
          <a:xfrm>
            <a:off x="6858000" y="4343400"/>
            <a:ext cx="457200" cy="457200"/>
          </a:xfrm>
          <a:prstGeom prst="ellipse">
            <a:avLst/>
          </a:prstGeom>
          <a:solidFill>
            <a:srgbClr val="13203D"/>
          </a:solidFill>
          <a:ln/>
        </p:spPr>
      </p:sp>
      <p:pic>
        <p:nvPicPr>
          <p:cNvPr id="2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6872" y="4462272"/>
            <a:ext cx="219456" cy="219456"/>
          </a:xfrm>
          <a:prstGeom prst="rect">
            <a:avLst/>
          </a:prstGeom>
        </p:spPr>
      </p:pic>
      <p:sp>
        <p:nvSpPr>
          <p:cNvPr id="30" name="Text 26"/>
          <p:cNvSpPr/>
          <p:nvPr/>
        </p:nvSpPr>
        <p:spPr>
          <a:xfrm>
            <a:off x="7452360" y="4279392"/>
            <a:ext cx="4069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suivi rigoureux, dans le respect strict du cadre FIFA de protection des mineurs. Aucune exclusivité imposée, aucun transfert promis à l'avance : nous préparons le dossier, la décision reste entière le moment venu.</a:t>
            </a:r>
            <a:endParaRPr lang="en-US" sz="1100" dirty="0"/>
          </a:p>
        </p:txBody>
      </p:sp>
      <p:sp>
        <p:nvSpPr>
          <p:cNvPr id="31" name="Text 27"/>
          <p:cNvSpPr/>
          <p:nvPr/>
        </p:nvSpPr>
        <p:spPr>
          <a:xfrm>
            <a:off x="45720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TALENT GROUP  ·  JURIDICARE</a:t>
            </a:r>
            <a:endParaRPr lang="en-US" sz="900" dirty="0"/>
          </a:p>
        </p:txBody>
      </p:sp>
      <p:sp>
        <p:nvSpPr>
          <p:cNvPr id="32" name="Text 28"/>
          <p:cNvSpPr/>
          <p:nvPr/>
        </p:nvSpPr>
        <p:spPr>
          <a:xfrm>
            <a:off x="8988552" y="64739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6 — Suivi mineurs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822960" cy="822960"/>
          </a:xfrm>
          <a:prstGeom prst="ellipse">
            <a:avLst/>
          </a:prstGeom>
          <a:solidFill>
            <a:srgbClr val="13203D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610" y="716890"/>
            <a:ext cx="395021" cy="39502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 · GOLFE · ASIE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600200" y="777240"/>
            <a:ext cx="9966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621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Africa Scout Network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548640" y="1481328"/>
            <a:ext cx="110916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cellule de détection africaine à la demande — shortlist qualifiée, sans vous déplacer.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1344168" y="2331720"/>
            <a:ext cx="512064" cy="512064"/>
          </a:xfrm>
          <a:prstGeom prst="ellipse">
            <a:avLst/>
          </a:prstGeom>
          <a:solidFill>
            <a:srgbClr val="13203D"/>
          </a:solidFill>
          <a:ln/>
        </p:spPr>
      </p:sp>
      <p:sp>
        <p:nvSpPr>
          <p:cNvPr id="8" name="Text 5"/>
          <p:cNvSpPr/>
          <p:nvPr/>
        </p:nvSpPr>
        <p:spPr>
          <a:xfrm>
            <a:off x="1344168" y="233172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48640" y="299008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Cahier des charges</a:t>
            </a:r>
            <a:endParaRPr lang="en-US" sz="1150" dirty="0"/>
          </a:p>
        </p:txBody>
      </p:sp>
      <p:sp>
        <p:nvSpPr>
          <p:cNvPr id="10" name="Text 7"/>
          <p:cNvSpPr/>
          <p:nvPr/>
        </p:nvSpPr>
        <p:spPr>
          <a:xfrm>
            <a:off x="548640" y="3447288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Poste, âge, gabarit, niveau attendu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575304" y="2331720"/>
            <a:ext cx="512064" cy="512064"/>
          </a:xfrm>
          <a:prstGeom prst="ellipse">
            <a:avLst/>
          </a:prstGeom>
          <a:solidFill>
            <a:srgbClr val="13203D"/>
          </a:solidFill>
          <a:ln/>
        </p:spPr>
      </p:sp>
      <p:sp>
        <p:nvSpPr>
          <p:cNvPr id="12" name="Text 9"/>
          <p:cNvSpPr/>
          <p:nvPr/>
        </p:nvSpPr>
        <p:spPr>
          <a:xfrm>
            <a:off x="3575304" y="233172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2779776" y="299008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Activation du réseau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2779776" y="3447288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50+ centres et agents partenaires sollicités dans 10 pays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5806440" y="2331720"/>
            <a:ext cx="512064" cy="512064"/>
          </a:xfrm>
          <a:prstGeom prst="ellipse">
            <a:avLst/>
          </a:prstGeom>
          <a:solidFill>
            <a:srgbClr val="13203D"/>
          </a:solidFill>
          <a:ln/>
        </p:spPr>
      </p:sp>
      <p:sp>
        <p:nvSpPr>
          <p:cNvPr id="16" name="Text 13"/>
          <p:cNvSpPr/>
          <p:nvPr/>
        </p:nvSpPr>
        <p:spPr>
          <a:xfrm>
            <a:off x="5806440" y="233172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5010912" y="299008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Shortlist de 5 profils</a:t>
            </a:r>
            <a:endParaRPr lang="en-US" sz="1150" dirty="0"/>
          </a:p>
        </p:txBody>
      </p:sp>
      <p:sp>
        <p:nvSpPr>
          <p:cNvPr id="18" name="Text 15"/>
          <p:cNvSpPr/>
          <p:nvPr/>
        </p:nvSpPr>
        <p:spPr>
          <a:xfrm>
            <a:off x="5010912" y="3447288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Fiches détaillées, statistiques, vidéos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8037576" y="2331720"/>
            <a:ext cx="512064" cy="512064"/>
          </a:xfrm>
          <a:prstGeom prst="ellipse">
            <a:avLst/>
          </a:prstGeom>
          <a:solidFill>
            <a:srgbClr val="13203D"/>
          </a:solidFill>
          <a:ln/>
        </p:spPr>
      </p:sp>
      <p:sp>
        <p:nvSpPr>
          <p:cNvPr id="20" name="Text 17"/>
          <p:cNvSpPr/>
          <p:nvPr/>
        </p:nvSpPr>
        <p:spPr>
          <a:xfrm>
            <a:off x="8037576" y="233172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7242048" y="299008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 terrain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7242048" y="3447288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semaine sur place, rapport détaillé et recommandation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10268712" y="2331720"/>
            <a:ext cx="512064" cy="512064"/>
          </a:xfrm>
          <a:prstGeom prst="ellipse">
            <a:avLst/>
          </a:prstGeom>
          <a:solidFill>
            <a:srgbClr val="13203D"/>
          </a:solidFill>
          <a:ln/>
        </p:spPr>
      </p:sp>
      <p:sp>
        <p:nvSpPr>
          <p:cNvPr id="24" name="Text 21"/>
          <p:cNvSpPr/>
          <p:nvPr/>
        </p:nvSpPr>
        <p:spPr>
          <a:xfrm>
            <a:off x="10268712" y="233172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800" dirty="0"/>
          </a:p>
        </p:txBody>
      </p:sp>
      <p:sp>
        <p:nvSpPr>
          <p:cNvPr id="25" name="Text 22"/>
          <p:cNvSpPr/>
          <p:nvPr/>
        </p:nvSpPr>
        <p:spPr>
          <a:xfrm>
            <a:off x="9473184" y="299008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32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 du déplacement</a:t>
            </a:r>
            <a:endParaRPr lang="en-US" sz="1150" dirty="0"/>
          </a:p>
        </p:txBody>
      </p:sp>
      <p:sp>
        <p:nvSpPr>
          <p:cNvPr id="26" name="Text 23"/>
          <p:cNvSpPr/>
          <p:nvPr/>
        </p:nvSpPr>
        <p:spPr>
          <a:xfrm>
            <a:off x="9473184" y="3447288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Visa, billet, assurance, accueil — si vous décidez de tester le joueur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548640" y="4709160"/>
            <a:ext cx="11064240" cy="1143000"/>
          </a:xfrm>
          <a:prstGeom prst="roundRect">
            <a:avLst>
              <a:gd name="adj" fmla="val 8000"/>
            </a:avLst>
          </a:prstGeom>
          <a:solidFill>
            <a:srgbClr val="13203D"/>
          </a:solidFill>
          <a:ln/>
        </p:spPr>
      </p:sp>
      <p:sp>
        <p:nvSpPr>
          <p:cNvPr id="28" name="Text 25"/>
          <p:cNvSpPr/>
          <p:nvPr/>
        </p:nvSpPr>
        <p:spPr>
          <a:xfrm>
            <a:off x="548640" y="4828032"/>
            <a:ext cx="368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599 €</a:t>
            </a:r>
            <a:endParaRPr lang="en-US" sz="2000" dirty="0"/>
          </a:p>
        </p:txBody>
      </p:sp>
      <p:sp>
        <p:nvSpPr>
          <p:cNvPr id="29" name="Text 26"/>
          <p:cNvSpPr/>
          <p:nvPr/>
        </p:nvSpPr>
        <p:spPr>
          <a:xfrm>
            <a:off x="548640" y="5285232"/>
            <a:ext cx="368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Shortlist 5 profils + vidéos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4236720" y="4828032"/>
            <a:ext cx="368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1 599–1 800 €</a:t>
            </a:r>
            <a:endParaRPr lang="en-US" sz="2000" dirty="0"/>
          </a:p>
        </p:txBody>
      </p:sp>
      <p:sp>
        <p:nvSpPr>
          <p:cNvPr id="31" name="Text 28"/>
          <p:cNvSpPr/>
          <p:nvPr/>
        </p:nvSpPr>
        <p:spPr>
          <a:xfrm>
            <a:off x="4236720" y="5285232"/>
            <a:ext cx="368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 terrain, 1 semaine</a:t>
            </a:r>
            <a:endParaRPr lang="en-US" sz="1100" dirty="0"/>
          </a:p>
        </p:txBody>
      </p:sp>
      <p:sp>
        <p:nvSpPr>
          <p:cNvPr id="32" name="Text 29"/>
          <p:cNvSpPr/>
          <p:nvPr/>
        </p:nvSpPr>
        <p:spPr>
          <a:xfrm>
            <a:off x="7924800" y="4828032"/>
            <a:ext cx="368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699 €</a:t>
            </a:r>
            <a:endParaRPr lang="en-US" sz="2000" dirty="0"/>
          </a:p>
        </p:txBody>
      </p:sp>
      <p:sp>
        <p:nvSpPr>
          <p:cNvPr id="33" name="Text 30"/>
          <p:cNvSpPr/>
          <p:nvPr/>
        </p:nvSpPr>
        <p:spPr>
          <a:xfrm>
            <a:off x="7924800" y="5285232"/>
            <a:ext cx="368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 du déplacement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45720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TALENT GROUP  ·  JURIDICARE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8988552" y="64739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6 — Scouting sur mesure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822960" cy="822960"/>
          </a:xfrm>
          <a:prstGeom prst="ellipse">
            <a:avLst/>
          </a:prstGeom>
          <a:solidFill>
            <a:srgbClr val="13203D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610" y="716890"/>
            <a:ext cx="395021" cy="39502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&amp; CLUBS PARTENAIRES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600200" y="777240"/>
            <a:ext cx="9966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621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Africa Transfer Bridge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548640" y="1481328"/>
            <a:ext cx="110916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Accueil du joueur à destination, coordination administrative et accompagnement </a:t>
            </a:r>
            <a:r>
              <a:rPr lang="en-US" sz="1450" i="1" dirty="0" err="1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contractuel</a:t>
            </a: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Réussisez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l’integration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vos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nouveaux </a:t>
            </a:r>
            <a:r>
              <a:rPr lang="en-US" sz="145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joueurs</a:t>
            </a:r>
            <a:r>
              <a:rPr lang="en-US" sz="145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50" dirty="0"/>
          </a:p>
        </p:txBody>
      </p:sp>
      <p:sp>
        <p:nvSpPr>
          <p:cNvPr id="7" name="Text 4"/>
          <p:cNvSpPr/>
          <p:nvPr/>
        </p:nvSpPr>
        <p:spPr>
          <a:xfrm>
            <a:off x="548640" y="2286000"/>
            <a:ext cx="57607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Accueil, logistique et présence aux tests sur place — vous n'avez pas à vous déplacer</a:t>
            </a:r>
            <a:endParaRPr lang="en-US" sz="13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Accompagnement contractuel, avec l'intervention d'un agent </a:t>
            </a:r>
            <a:r>
              <a:rPr lang="en-US" sz="1300" dirty="0" err="1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partenaire</a:t>
            </a: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licencié</a:t>
            </a:r>
            <a:r>
              <a:rPr lang="en-US" sz="13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FFF, </a:t>
            </a:r>
            <a:r>
              <a:rPr lang="en-US" sz="13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habilité</a:t>
            </a:r>
            <a:r>
              <a:rPr lang="en-US" sz="13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négociation lorsqu'elle est requise</a:t>
            </a:r>
            <a:endParaRPr lang="en-US" sz="13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Tuteur post-signature pendant la première année du contrat</a:t>
            </a:r>
            <a:endParaRPr lang="en-US" sz="13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Constitution et suivi du dossier de transfert (CIT et démarches associées)</a:t>
            </a:r>
            <a:endParaRPr lang="en-US" sz="13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régulier — vous restez informé à chaque étape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6629400" y="2286000"/>
            <a:ext cx="5029200" cy="3566160"/>
          </a:xfrm>
          <a:prstGeom prst="roundRect">
            <a:avLst>
              <a:gd name="adj" fmla="val 2564"/>
            </a:avLst>
          </a:prstGeom>
          <a:solidFill>
            <a:srgbClr val="EEF1F8"/>
          </a:solidFill>
          <a:ln/>
        </p:spPr>
      </p:sp>
      <p:sp>
        <p:nvSpPr>
          <p:cNvPr id="9" name="Text 6"/>
          <p:cNvSpPr/>
          <p:nvPr/>
        </p:nvSpPr>
        <p:spPr>
          <a:xfrm>
            <a:off x="6903720" y="2450592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Forfaits indicatifs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903720" y="292608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Accueil &amp; tests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6903720" y="3246120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800 à 1 400 € selon la </a:t>
            </a:r>
            <a:r>
              <a:rPr lang="en-US" sz="11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</a:t>
            </a:r>
            <a:r>
              <a:rPr lang="en-US" sz="11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zone </a:t>
            </a:r>
            <a:r>
              <a:rPr lang="en-US" sz="11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géographique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903720" y="397764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Tuteur post-signature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903720" y="4297680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900 à 1 490 €/</a:t>
            </a:r>
            <a:r>
              <a:rPr lang="en-US" sz="1100" dirty="0" err="1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mois</a:t>
            </a:r>
            <a:r>
              <a:rPr lang="en-US" sz="11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1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selon</a:t>
            </a:r>
            <a:r>
              <a:rPr lang="en-US" sz="11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</a:t>
            </a:r>
            <a:r>
              <a:rPr lang="en-US" sz="11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zone), </a:t>
            </a:r>
            <a:r>
              <a:rPr lang="en-US" sz="11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reconductible</a:t>
            </a:r>
            <a:r>
              <a:rPr lang="en-US" sz="11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Durant la 1ère </a:t>
            </a:r>
            <a:r>
              <a:rPr lang="en-US" sz="11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année</a:t>
            </a:r>
            <a:r>
              <a:rPr lang="en-US" sz="1100" dirty="0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du </a:t>
            </a:r>
            <a:r>
              <a:rPr lang="en-US" sz="1100" dirty="0" err="1" smtClean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6903720" y="5074920"/>
            <a:ext cx="44805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Devis précis avant toute mission. Aucun partage de commission — nos frais restent distincts de </a:t>
            </a:r>
            <a:r>
              <a:rPr lang="en-US" sz="100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ll’éventuelle</a:t>
            </a:r>
            <a:r>
              <a:rPr lang="en-US" sz="100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i="1" dirty="0" err="1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rémunération</a:t>
            </a:r>
            <a:r>
              <a:rPr lang="en-US" sz="1000" i="1" dirty="0" smtClean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l'agent partenaire habilité.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45720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TALENT GROUP  ·  JURIDICARE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8988552" y="64739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6 — Accompagnement transfert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822960" cy="822960"/>
          </a:xfrm>
          <a:prstGeom prst="ellipse">
            <a:avLst/>
          </a:prstGeom>
          <a:solidFill>
            <a:srgbClr val="13203D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610" y="716890"/>
            <a:ext cx="395021" cy="395021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600200" y="5029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50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ÉVÉNEMENT PHARE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1600200" y="777240"/>
            <a:ext cx="9966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621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Africa Talent Discovery Tour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548640" y="1481328"/>
            <a:ext cx="110916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i="1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à 10 jours, dans un seul pays — les meilleurs talents U16/U17 et U18/U19 de 50 centres de formation africains face à vos recruteurs.</a:t>
            </a:r>
            <a:endParaRPr lang="en-US" sz="1450" dirty="0"/>
          </a:p>
        </p:txBody>
      </p:sp>
      <p:sp>
        <p:nvSpPr>
          <p:cNvPr id="7" name="Shape 4"/>
          <p:cNvSpPr/>
          <p:nvPr/>
        </p:nvSpPr>
        <p:spPr>
          <a:xfrm>
            <a:off x="548640" y="2148840"/>
            <a:ext cx="2514600" cy="960120"/>
          </a:xfrm>
          <a:prstGeom prst="roundRect">
            <a:avLst>
              <a:gd name="adj" fmla="val 7619"/>
            </a:avLst>
          </a:prstGeom>
          <a:solidFill>
            <a:srgbClr val="EEF1F8"/>
          </a:solidFill>
          <a:ln/>
        </p:spPr>
      </p:sp>
      <p:sp>
        <p:nvSpPr>
          <p:cNvPr id="8" name="Text 5"/>
          <p:cNvSpPr/>
          <p:nvPr/>
        </p:nvSpPr>
        <p:spPr>
          <a:xfrm>
            <a:off x="548640" y="2221992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8–10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640080" y="2715768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jours de compétition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91840" y="2148840"/>
            <a:ext cx="2514600" cy="960120"/>
          </a:xfrm>
          <a:prstGeom prst="roundRect">
            <a:avLst>
              <a:gd name="adj" fmla="val 7619"/>
            </a:avLst>
          </a:prstGeom>
          <a:solidFill>
            <a:srgbClr val="EEF1F8"/>
          </a:solidFill>
          <a:ln/>
        </p:spPr>
      </p:sp>
      <p:sp>
        <p:nvSpPr>
          <p:cNvPr id="11" name="Text 8"/>
          <p:cNvSpPr/>
          <p:nvPr/>
        </p:nvSpPr>
        <p:spPr>
          <a:xfrm>
            <a:off x="3291840" y="2221992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50+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3383280" y="2715768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centres de formation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6035040" y="2148840"/>
            <a:ext cx="2514600" cy="960120"/>
          </a:xfrm>
          <a:prstGeom prst="roundRect">
            <a:avLst>
              <a:gd name="adj" fmla="val 7619"/>
            </a:avLst>
          </a:prstGeom>
          <a:solidFill>
            <a:srgbClr val="EEF1F8"/>
          </a:solidFill>
          <a:ln/>
        </p:spPr>
      </p:sp>
      <p:sp>
        <p:nvSpPr>
          <p:cNvPr id="14" name="Text 11"/>
          <p:cNvSpPr/>
          <p:nvPr/>
        </p:nvSpPr>
        <p:spPr>
          <a:xfrm>
            <a:off x="6035040" y="2221992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</a:t>
            </a:r>
            <a:endParaRPr lang="en-US" sz="2400" dirty="0"/>
          </a:p>
        </p:txBody>
      </p:sp>
      <p:sp>
        <p:nvSpPr>
          <p:cNvPr id="15" name="Text 12"/>
          <p:cNvSpPr/>
          <p:nvPr/>
        </p:nvSpPr>
        <p:spPr>
          <a:xfrm>
            <a:off x="6126480" y="2715768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africains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8778240" y="2148840"/>
            <a:ext cx="2514600" cy="960120"/>
          </a:xfrm>
          <a:prstGeom prst="roundRect">
            <a:avLst>
              <a:gd name="adj" fmla="val 7619"/>
            </a:avLst>
          </a:prstGeom>
          <a:solidFill>
            <a:srgbClr val="EEF1F8"/>
          </a:solidFill>
          <a:ln/>
        </p:spPr>
      </p:sp>
      <p:sp>
        <p:nvSpPr>
          <p:cNvPr id="17" name="Text 14"/>
          <p:cNvSpPr/>
          <p:nvPr/>
        </p:nvSpPr>
        <p:spPr>
          <a:xfrm>
            <a:off x="8778240" y="2221992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20+</a:t>
            </a:r>
            <a:endParaRPr lang="en-US" sz="2400" dirty="0"/>
          </a:p>
        </p:txBody>
      </p:sp>
      <p:sp>
        <p:nvSpPr>
          <p:cNvPr id="18" name="Text 15"/>
          <p:cNvSpPr/>
          <p:nvPr/>
        </p:nvSpPr>
        <p:spPr>
          <a:xfrm>
            <a:off x="8869680" y="2715768"/>
            <a:ext cx="2331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recruteurs internationaux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548640" y="34290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 principe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548640" y="3840480"/>
            <a:ext cx="557784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un tournoi par équipes : une sélection des meilleurs individus, réunis dans des équipes composées aléatoirement à chaque match</a:t>
            </a:r>
            <a:endParaRPr lang="en-US" sz="13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Évalue la vraie capacité d'adaptation du joueur — pas de confort, pas de coéquipiers habituels</a:t>
            </a:r>
            <a:endParaRPr lang="en-US" sz="1300" dirty="0"/>
          </a:p>
          <a:p>
            <a:pPr marL="228600" indent="-228600">
              <a:spcAft>
                <a:spcPts val="1000"/>
              </a:spcAft>
              <a:buSzPct val="100000"/>
              <a:buChar char="✦"/>
            </a:pPr>
            <a:r>
              <a:rPr lang="en-US" sz="130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Chaque joueur garanti au moins 2 mi-temps complètes ; présence de recruteurs d'Europe, du Golfe et d'Asie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6492240" y="3429000"/>
            <a:ext cx="5166360" cy="2606040"/>
          </a:xfrm>
          <a:prstGeom prst="roundRect">
            <a:avLst>
              <a:gd name="adj" fmla="val 3509"/>
            </a:avLst>
          </a:prstGeom>
          <a:solidFill>
            <a:srgbClr val="EEF1F8"/>
          </a:solidFill>
          <a:ln/>
        </p:spPr>
      </p:sp>
      <p:sp>
        <p:nvSpPr>
          <p:cNvPr id="22" name="Text 19"/>
          <p:cNvSpPr/>
          <p:nvPr/>
        </p:nvSpPr>
        <p:spPr>
          <a:xfrm>
            <a:off x="6766560" y="36118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20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Accès — tout compris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6766560" y="4041648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990 €</a:t>
            </a:r>
            <a:endParaRPr lang="en-US" sz="1500" dirty="0"/>
          </a:p>
        </p:txBody>
      </p:sp>
      <p:sp>
        <p:nvSpPr>
          <p:cNvPr id="24" name="Text 21"/>
          <p:cNvSpPr/>
          <p:nvPr/>
        </p:nvSpPr>
        <p:spPr>
          <a:xfrm>
            <a:off x="8001000" y="4041648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Joueurs africains (hors pays hôte) — billet, hébergement 10 nuitées, restauration, assurance, visa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6766560" y="4663440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690 €</a:t>
            </a:r>
            <a:endParaRPr lang="en-US" sz="1500" dirty="0"/>
          </a:p>
        </p:txBody>
      </p:sp>
      <p:sp>
        <p:nvSpPr>
          <p:cNvPr id="26" name="Text 23"/>
          <p:cNvSpPr/>
          <p:nvPr/>
        </p:nvSpPr>
        <p:spPr>
          <a:xfrm>
            <a:off x="8001000" y="4663440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Joueurs du pays hôte — hébergement, restauration, assurance, accès aux matchs</a:t>
            </a:r>
            <a:endParaRPr lang="en-US" sz="1050" dirty="0"/>
          </a:p>
        </p:txBody>
      </p:sp>
      <p:sp>
        <p:nvSpPr>
          <p:cNvPr id="27" name="Text 24"/>
          <p:cNvSpPr/>
          <p:nvPr/>
        </p:nvSpPr>
        <p:spPr>
          <a:xfrm>
            <a:off x="6766560" y="5285232"/>
            <a:ext cx="1188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b="1" dirty="0">
                <a:solidFill>
                  <a:srgbClr val="C9A2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Gratuit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8001000" y="5285232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621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20 % meilleurs profils, sélectionnés par notre commission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457200" y="647395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1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TALENT GROUP  ·  JURIDICARE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8988552" y="64739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B64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6 — Détection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320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840480"/>
            <a:ext cx="5486400" cy="5486400"/>
          </a:xfrm>
          <a:prstGeom prst="ellipse">
            <a:avLst/>
          </a:prstGeom>
          <a:solidFill>
            <a:srgbClr val="1C2E52"/>
          </a:solidFill>
          <a:ln/>
        </p:spPr>
      </p:sp>
      <p:sp>
        <p:nvSpPr>
          <p:cNvPr id="3" name="Shape 1"/>
          <p:cNvSpPr/>
          <p:nvPr/>
        </p:nvSpPr>
        <p:spPr>
          <a:xfrm>
            <a:off x="5591556" y="822960"/>
            <a:ext cx="1005840" cy="1005840"/>
          </a:xfrm>
          <a:prstGeom prst="ellipse">
            <a:avLst/>
          </a:prstGeom>
          <a:solidFill>
            <a:srgbClr val="1C2E52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3074" y="1084478"/>
            <a:ext cx="482803" cy="482803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2103120"/>
            <a:ext cx="103601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 projet de recrutement en Afrique ?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1371600" y="2880360"/>
            <a:ext cx="94457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C9D2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Club européen, asiatique ou du Moyen-Orient, agent africain, centre de formation : nous avons la solution adaptée à votre situation.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2208276" y="4023360"/>
            <a:ext cx="548640" cy="548640"/>
          </a:xfrm>
          <a:prstGeom prst="ellipse">
            <a:avLst/>
          </a:prstGeom>
          <a:solidFill>
            <a:srgbClr val="1C2E52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0922" y="4166006"/>
            <a:ext cx="263347" cy="263347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36676" y="470916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+33 7 59 88 74 48</a:t>
            </a:r>
            <a:endParaRPr lang="en-US" sz="1150" dirty="0"/>
          </a:p>
        </p:txBody>
      </p:sp>
      <p:sp>
        <p:nvSpPr>
          <p:cNvPr id="10" name="Shape 6"/>
          <p:cNvSpPr/>
          <p:nvPr/>
        </p:nvSpPr>
        <p:spPr>
          <a:xfrm>
            <a:off x="5820156" y="4023360"/>
            <a:ext cx="548640" cy="548640"/>
          </a:xfrm>
          <a:prstGeom prst="ellipse">
            <a:avLst/>
          </a:prstGeom>
          <a:solidFill>
            <a:srgbClr val="1C2E52"/>
          </a:solidFill>
          <a:ln/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2802" y="4166006"/>
            <a:ext cx="263347" cy="263347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4448556" y="470916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service-clients@atg-football.com</a:t>
            </a:r>
            <a:endParaRPr lang="en-US" sz="1150" dirty="0"/>
          </a:p>
        </p:txBody>
      </p:sp>
      <p:sp>
        <p:nvSpPr>
          <p:cNvPr id="13" name="Shape 8"/>
          <p:cNvSpPr/>
          <p:nvPr/>
        </p:nvSpPr>
        <p:spPr>
          <a:xfrm>
            <a:off x="9432036" y="4023360"/>
            <a:ext cx="548640" cy="548640"/>
          </a:xfrm>
          <a:prstGeom prst="ellipse">
            <a:avLst/>
          </a:prstGeom>
          <a:solidFill>
            <a:srgbClr val="1C2E52"/>
          </a:solidFill>
          <a:ln/>
        </p:spPr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74682" y="4166006"/>
            <a:ext cx="263347" cy="263347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8060436" y="470916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atg-football.com</a:t>
            </a:r>
            <a:endParaRPr lang="en-US" sz="1150" dirty="0"/>
          </a:p>
        </p:txBody>
      </p:sp>
      <p:sp>
        <p:nvSpPr>
          <p:cNvPr id="16" name="Text 10"/>
          <p:cNvSpPr/>
          <p:nvPr/>
        </p:nvSpPr>
        <p:spPr>
          <a:xfrm>
            <a:off x="731520" y="6355080"/>
            <a:ext cx="107259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F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Africa Talent Group – Juridicare. Opérations menées dans le respect des règlements applicables — FIFA, confédérations, fédérations nationales et législations locales.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1029</Words>
  <Application>Microsoft Office PowerPoint</Application>
  <PresentationFormat>Grand écran</PresentationFormat>
  <Paragraphs>146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 Talent Group — Nos 6 Services</dc:title>
  <dc:subject>PptxGenJS Presentation</dc:subject>
  <dc:creator>Africa Talent Group</dc:creator>
  <cp:lastModifiedBy>Admin</cp:lastModifiedBy>
  <cp:revision>6</cp:revision>
  <dcterms:created xsi:type="dcterms:W3CDTF">2026-07-06T19:17:48Z</dcterms:created>
  <dcterms:modified xsi:type="dcterms:W3CDTF">2026-07-13T19:03:36Z</dcterms:modified>
</cp:coreProperties>
</file>